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Inter Heavy" panose="020B0604020202020204" charset="0"/>
      <p:regular r:id="rId17"/>
    </p:embeddedFont>
    <p:embeddedFont>
      <p:font typeface="Poppins" panose="00000500000000000000" pitchFamily="2" charset="0"/>
      <p:regular r:id="rId18"/>
    </p:embeddedFont>
    <p:embeddedFont>
      <p:font typeface="Poppins Bold" panose="00000800000000000000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0387" autoAdjust="0"/>
  </p:normalViewPr>
  <p:slideViewPr>
    <p:cSldViewPr>
      <p:cViewPr varScale="1">
        <p:scale>
          <a:sx n="60" d="100"/>
          <a:sy n="60" d="100"/>
        </p:scale>
        <p:origin x="137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91036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9.svg"/><Relationship Id="rId7" Type="http://schemas.openxmlformats.org/officeDocument/2006/relationships/image" Target="../media/image12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6.svg"/><Relationship Id="rId10" Type="http://schemas.openxmlformats.org/officeDocument/2006/relationships/image" Target="../media/image7.jpeg"/><Relationship Id="rId4" Type="http://schemas.openxmlformats.org/officeDocument/2006/relationships/image" Target="../media/image5.png"/><Relationship Id="rId9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7.jpeg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10.jpeg"/><Relationship Id="rId7" Type="http://schemas.openxmlformats.org/officeDocument/2006/relationships/image" Target="../media/image6.sv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6.svg"/><Relationship Id="rId5" Type="http://schemas.openxmlformats.org/officeDocument/2006/relationships/image" Target="../media/image12.sv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4.svg"/><Relationship Id="rId1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8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12" Type="http://schemas.openxmlformats.org/officeDocument/2006/relationships/image" Target="../media/image22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svg"/><Relationship Id="rId11" Type="http://schemas.openxmlformats.org/officeDocument/2006/relationships/image" Target="../media/image7.jpeg"/><Relationship Id="rId5" Type="http://schemas.openxmlformats.org/officeDocument/2006/relationships/image" Target="../media/image8.png"/><Relationship Id="rId10" Type="http://schemas.openxmlformats.org/officeDocument/2006/relationships/image" Target="../media/image12.sv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sv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31982" y="-190239"/>
            <a:ext cx="3015641" cy="5228051"/>
            <a:chOff x="0" y="0"/>
            <a:chExt cx="794243" cy="13769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4243" cy="1376935"/>
            </a:xfrm>
            <a:custGeom>
              <a:avLst/>
              <a:gdLst/>
              <a:ahLst/>
              <a:cxnLst/>
              <a:rect l="l" t="t" r="r" b="b"/>
              <a:pathLst>
                <a:path w="794243" h="1376935">
                  <a:moveTo>
                    <a:pt x="0" y="0"/>
                  </a:moveTo>
                  <a:lnTo>
                    <a:pt x="794243" y="0"/>
                  </a:lnTo>
                  <a:lnTo>
                    <a:pt x="794243" y="1376935"/>
                  </a:lnTo>
                  <a:lnTo>
                    <a:pt x="0" y="1376935"/>
                  </a:lnTo>
                  <a:close/>
                </a:path>
              </a:pathLst>
            </a:custGeom>
            <a:solidFill>
              <a:srgbClr val="F7F5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94243" cy="14150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148464" y="6418806"/>
            <a:ext cx="3015641" cy="5228051"/>
            <a:chOff x="0" y="0"/>
            <a:chExt cx="794243" cy="13769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94243" cy="1376935"/>
            </a:xfrm>
            <a:custGeom>
              <a:avLst/>
              <a:gdLst/>
              <a:ahLst/>
              <a:cxnLst/>
              <a:rect l="l" t="t" r="r" b="b"/>
              <a:pathLst>
                <a:path w="794243" h="1376935">
                  <a:moveTo>
                    <a:pt x="0" y="0"/>
                  </a:moveTo>
                  <a:lnTo>
                    <a:pt x="794243" y="0"/>
                  </a:lnTo>
                  <a:lnTo>
                    <a:pt x="794243" y="1376935"/>
                  </a:lnTo>
                  <a:lnTo>
                    <a:pt x="0" y="1376935"/>
                  </a:lnTo>
                  <a:close/>
                </a:path>
              </a:pathLst>
            </a:custGeom>
            <a:solidFill>
              <a:srgbClr val="F7F5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794243" cy="14150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909724" y="2253168"/>
            <a:ext cx="6361116" cy="5780664"/>
          </a:xfrm>
          <a:custGeom>
            <a:avLst/>
            <a:gdLst/>
            <a:ahLst/>
            <a:cxnLst/>
            <a:rect l="l" t="t" r="r" b="b"/>
            <a:pathLst>
              <a:path w="6361116" h="5780664">
                <a:moveTo>
                  <a:pt x="0" y="0"/>
                </a:moveTo>
                <a:lnTo>
                  <a:pt x="6361116" y="0"/>
                </a:lnTo>
                <a:lnTo>
                  <a:pt x="6361116" y="5780664"/>
                </a:lnTo>
                <a:lnTo>
                  <a:pt x="0" y="5780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9" name="Group 9"/>
          <p:cNvGrpSpPr/>
          <p:nvPr/>
        </p:nvGrpSpPr>
        <p:grpSpPr>
          <a:xfrm>
            <a:off x="-226107" y="-2994503"/>
            <a:ext cx="4916178" cy="491617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C33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06016" y="9188768"/>
            <a:ext cx="4916178" cy="4916178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C33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781725" y="6630183"/>
            <a:ext cx="6863778" cy="746864"/>
            <a:chOff x="0" y="0"/>
            <a:chExt cx="1807744" cy="19670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807744" cy="196705"/>
            </a:xfrm>
            <a:custGeom>
              <a:avLst/>
              <a:gdLst/>
              <a:ahLst/>
              <a:cxnLst/>
              <a:rect l="l" t="t" r="r" b="b"/>
              <a:pathLst>
                <a:path w="1807744" h="196705">
                  <a:moveTo>
                    <a:pt x="98353" y="0"/>
                  </a:moveTo>
                  <a:lnTo>
                    <a:pt x="1709392" y="0"/>
                  </a:lnTo>
                  <a:cubicBezTo>
                    <a:pt x="1763710" y="0"/>
                    <a:pt x="1807744" y="44034"/>
                    <a:pt x="1807744" y="98353"/>
                  </a:cubicBezTo>
                  <a:lnTo>
                    <a:pt x="1807744" y="98353"/>
                  </a:lnTo>
                  <a:cubicBezTo>
                    <a:pt x="1807744" y="124437"/>
                    <a:pt x="1797382" y="149454"/>
                    <a:pt x="1778937" y="167898"/>
                  </a:cubicBezTo>
                  <a:cubicBezTo>
                    <a:pt x="1760493" y="186343"/>
                    <a:pt x="1735476" y="196705"/>
                    <a:pt x="1709392" y="196705"/>
                  </a:cubicBezTo>
                  <a:lnTo>
                    <a:pt x="98353" y="196705"/>
                  </a:lnTo>
                  <a:cubicBezTo>
                    <a:pt x="72268" y="196705"/>
                    <a:pt x="47251" y="186343"/>
                    <a:pt x="28807" y="167898"/>
                  </a:cubicBezTo>
                  <a:cubicBezTo>
                    <a:pt x="10362" y="149454"/>
                    <a:pt x="0" y="124437"/>
                    <a:pt x="0" y="98353"/>
                  </a:cubicBezTo>
                  <a:lnTo>
                    <a:pt x="0" y="98353"/>
                  </a:lnTo>
                  <a:cubicBezTo>
                    <a:pt x="0" y="72268"/>
                    <a:pt x="10362" y="47251"/>
                    <a:pt x="28807" y="28807"/>
                  </a:cubicBezTo>
                  <a:cubicBezTo>
                    <a:pt x="47251" y="10362"/>
                    <a:pt x="72268" y="0"/>
                    <a:pt x="98353" y="0"/>
                  </a:cubicBezTo>
                  <a:close/>
                </a:path>
              </a:pathLst>
            </a:custGeom>
            <a:solidFill>
              <a:srgbClr val="FFCC33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807744" cy="2348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4969221" y="1028700"/>
            <a:ext cx="2290079" cy="1173666"/>
          </a:xfrm>
          <a:custGeom>
            <a:avLst/>
            <a:gdLst/>
            <a:ahLst/>
            <a:cxnLst/>
            <a:rect l="l" t="t" r="r" b="b"/>
            <a:pathLst>
              <a:path w="2290079" h="1173666">
                <a:moveTo>
                  <a:pt x="0" y="0"/>
                </a:moveTo>
                <a:lnTo>
                  <a:pt x="2290079" y="0"/>
                </a:lnTo>
                <a:lnTo>
                  <a:pt x="2290079" y="1173666"/>
                </a:lnTo>
                <a:lnTo>
                  <a:pt x="0" y="1173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774255" y="7849122"/>
            <a:ext cx="508889" cy="1507820"/>
          </a:xfrm>
          <a:custGeom>
            <a:avLst/>
            <a:gdLst/>
            <a:ahLst/>
            <a:cxnLst/>
            <a:rect l="l" t="t" r="r" b="b"/>
            <a:pathLst>
              <a:path w="508889" h="1507820">
                <a:moveTo>
                  <a:pt x="0" y="0"/>
                </a:moveTo>
                <a:lnTo>
                  <a:pt x="508890" y="0"/>
                </a:lnTo>
                <a:lnTo>
                  <a:pt x="508890" y="1507820"/>
                </a:lnTo>
                <a:lnTo>
                  <a:pt x="0" y="1507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sp>
        <p:nvSpPr>
          <p:cNvPr id="20" name="Freeform 20"/>
          <p:cNvSpPr/>
          <p:nvPr/>
        </p:nvSpPr>
        <p:spPr>
          <a:xfrm>
            <a:off x="16574180" y="9577013"/>
            <a:ext cx="1713820" cy="709987"/>
          </a:xfrm>
          <a:custGeom>
            <a:avLst/>
            <a:gdLst/>
            <a:ahLst/>
            <a:cxnLst/>
            <a:rect l="l" t="t" r="r" b="b"/>
            <a:pathLst>
              <a:path w="1713820" h="709987">
                <a:moveTo>
                  <a:pt x="0" y="0"/>
                </a:moveTo>
                <a:lnTo>
                  <a:pt x="1713820" y="0"/>
                </a:lnTo>
                <a:lnTo>
                  <a:pt x="1713820" y="709987"/>
                </a:lnTo>
                <a:lnTo>
                  <a:pt x="0" y="7099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1" name="TextBox 21"/>
          <p:cNvSpPr txBox="1"/>
          <p:nvPr/>
        </p:nvSpPr>
        <p:spPr>
          <a:xfrm>
            <a:off x="8781725" y="2604761"/>
            <a:ext cx="7624734" cy="3538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00"/>
              </a:lnSpc>
            </a:pPr>
            <a:r>
              <a:rPr lang="en-US" sz="9200" b="1">
                <a:solidFill>
                  <a:srgbClr val="6644A8"/>
                </a:solidFill>
                <a:latin typeface="Inter Heavy"/>
                <a:ea typeface="Inter Heavy"/>
                <a:cs typeface="Inter Heavy"/>
                <a:sym typeface="Inter Heavy"/>
              </a:rPr>
              <a:t>CLOUD MIGRATION SERVICES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260100" y="6749665"/>
            <a:ext cx="5907028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Presented By : Group #3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951174" y="916892"/>
            <a:ext cx="8453215" cy="845321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C33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785959" y="916892"/>
            <a:ext cx="8453215" cy="84532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C33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89225" y="1701761"/>
            <a:ext cx="1443312" cy="1599238"/>
          </a:xfrm>
          <a:custGeom>
            <a:avLst/>
            <a:gdLst/>
            <a:ahLst/>
            <a:cxnLst/>
            <a:rect l="l" t="t" r="r" b="b"/>
            <a:pathLst>
              <a:path w="1443312" h="1599238">
                <a:moveTo>
                  <a:pt x="0" y="0"/>
                </a:moveTo>
                <a:lnTo>
                  <a:pt x="1443312" y="0"/>
                </a:lnTo>
                <a:lnTo>
                  <a:pt x="1443312" y="1599238"/>
                </a:lnTo>
                <a:lnTo>
                  <a:pt x="0" y="15992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15815988" y="7192770"/>
            <a:ext cx="1443312" cy="1599238"/>
          </a:xfrm>
          <a:custGeom>
            <a:avLst/>
            <a:gdLst/>
            <a:ahLst/>
            <a:cxnLst/>
            <a:rect l="l" t="t" r="r" b="b"/>
            <a:pathLst>
              <a:path w="1443312" h="1599238">
                <a:moveTo>
                  <a:pt x="0" y="0"/>
                </a:moveTo>
                <a:lnTo>
                  <a:pt x="1443312" y="0"/>
                </a:lnTo>
                <a:lnTo>
                  <a:pt x="1443312" y="1599237"/>
                </a:lnTo>
                <a:lnTo>
                  <a:pt x="0" y="1599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Freeform 10"/>
          <p:cNvSpPr/>
          <p:nvPr/>
        </p:nvSpPr>
        <p:spPr>
          <a:xfrm rot="-5400000">
            <a:off x="1528166" y="8249945"/>
            <a:ext cx="508889" cy="1507820"/>
          </a:xfrm>
          <a:custGeom>
            <a:avLst/>
            <a:gdLst/>
            <a:ahLst/>
            <a:cxnLst/>
            <a:rect l="l" t="t" r="r" b="b"/>
            <a:pathLst>
              <a:path w="508889" h="1507820">
                <a:moveTo>
                  <a:pt x="0" y="0"/>
                </a:moveTo>
                <a:lnTo>
                  <a:pt x="508889" y="0"/>
                </a:lnTo>
                <a:lnTo>
                  <a:pt x="508889" y="1507821"/>
                </a:lnTo>
                <a:lnTo>
                  <a:pt x="0" y="15078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sp>
        <p:nvSpPr>
          <p:cNvPr id="11" name="Freeform 11"/>
          <p:cNvSpPr/>
          <p:nvPr/>
        </p:nvSpPr>
        <p:spPr>
          <a:xfrm>
            <a:off x="15497330" y="1028700"/>
            <a:ext cx="1761970" cy="447100"/>
          </a:xfrm>
          <a:custGeom>
            <a:avLst/>
            <a:gdLst/>
            <a:ahLst/>
            <a:cxnLst/>
            <a:rect l="l" t="t" r="r" b="b"/>
            <a:pathLst>
              <a:path w="1761970" h="447100">
                <a:moveTo>
                  <a:pt x="0" y="0"/>
                </a:moveTo>
                <a:lnTo>
                  <a:pt x="1761970" y="0"/>
                </a:lnTo>
                <a:lnTo>
                  <a:pt x="1761970" y="447100"/>
                </a:lnTo>
                <a:lnTo>
                  <a:pt x="0" y="4471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sp>
        <p:nvSpPr>
          <p:cNvPr id="12" name="Freeform 12"/>
          <p:cNvSpPr/>
          <p:nvPr/>
        </p:nvSpPr>
        <p:spPr>
          <a:xfrm>
            <a:off x="8024857" y="2806679"/>
            <a:ext cx="2238285" cy="1496853"/>
          </a:xfrm>
          <a:custGeom>
            <a:avLst/>
            <a:gdLst/>
            <a:ahLst/>
            <a:cxnLst/>
            <a:rect l="l" t="t" r="r" b="b"/>
            <a:pathLst>
              <a:path w="2238285" h="1496853">
                <a:moveTo>
                  <a:pt x="0" y="0"/>
                </a:moveTo>
                <a:lnTo>
                  <a:pt x="2238286" y="0"/>
                </a:lnTo>
                <a:lnTo>
                  <a:pt x="2238286" y="1496853"/>
                </a:lnTo>
                <a:lnTo>
                  <a:pt x="0" y="14968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3" name="TextBox 13"/>
          <p:cNvSpPr txBox="1"/>
          <p:nvPr/>
        </p:nvSpPr>
        <p:spPr>
          <a:xfrm>
            <a:off x="5331633" y="4816030"/>
            <a:ext cx="7624734" cy="2376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00"/>
              </a:lnSpc>
            </a:pPr>
            <a:r>
              <a:rPr lang="en-US" sz="9200" b="1">
                <a:solidFill>
                  <a:srgbClr val="6644A8"/>
                </a:solidFill>
                <a:latin typeface="Inter Heavy"/>
                <a:ea typeface="Inter Heavy"/>
                <a:cs typeface="Inter Heavy"/>
                <a:sym typeface="Inter Heavy"/>
              </a:rPr>
              <a:t>LET’S TAKE A BREAK</a:t>
            </a:r>
          </a:p>
        </p:txBody>
      </p:sp>
      <p:sp>
        <p:nvSpPr>
          <p:cNvPr id="14" name="Freeform 14"/>
          <p:cNvSpPr/>
          <p:nvPr/>
        </p:nvSpPr>
        <p:spPr>
          <a:xfrm>
            <a:off x="16574180" y="9577013"/>
            <a:ext cx="1713820" cy="709987"/>
          </a:xfrm>
          <a:custGeom>
            <a:avLst/>
            <a:gdLst/>
            <a:ahLst/>
            <a:cxnLst/>
            <a:rect l="l" t="t" r="r" b="b"/>
            <a:pathLst>
              <a:path w="1713820" h="709987">
                <a:moveTo>
                  <a:pt x="0" y="0"/>
                </a:moveTo>
                <a:lnTo>
                  <a:pt x="1713820" y="0"/>
                </a:lnTo>
                <a:lnTo>
                  <a:pt x="1713820" y="709987"/>
                </a:lnTo>
                <a:lnTo>
                  <a:pt x="0" y="70998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0956" y="5662300"/>
            <a:ext cx="9249401" cy="924940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C33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74180" y="9577013"/>
            <a:ext cx="1713820" cy="709987"/>
          </a:xfrm>
          <a:custGeom>
            <a:avLst/>
            <a:gdLst/>
            <a:ahLst/>
            <a:cxnLst/>
            <a:rect l="l" t="t" r="r" b="b"/>
            <a:pathLst>
              <a:path w="1713820" h="709987">
                <a:moveTo>
                  <a:pt x="0" y="0"/>
                </a:moveTo>
                <a:lnTo>
                  <a:pt x="1713820" y="0"/>
                </a:lnTo>
                <a:lnTo>
                  <a:pt x="1713820" y="709987"/>
                </a:lnTo>
                <a:lnTo>
                  <a:pt x="0" y="709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3327365" y="2303229"/>
            <a:ext cx="13365983" cy="5680543"/>
          </a:xfrm>
          <a:custGeom>
            <a:avLst/>
            <a:gdLst/>
            <a:ahLst/>
            <a:cxnLst/>
            <a:rect l="l" t="t" r="r" b="b"/>
            <a:pathLst>
              <a:path w="13365983" h="5680543">
                <a:moveTo>
                  <a:pt x="0" y="0"/>
                </a:moveTo>
                <a:lnTo>
                  <a:pt x="13365984" y="0"/>
                </a:lnTo>
                <a:lnTo>
                  <a:pt x="13365984" y="5680542"/>
                </a:lnTo>
                <a:lnTo>
                  <a:pt x="0" y="56805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2186975" y="1222188"/>
            <a:ext cx="2903623" cy="407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4"/>
              </a:lnSpc>
            </a:pPr>
            <a:r>
              <a:rPr lang="en-US" sz="2612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MIGRATION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0956" y="9116929"/>
            <a:ext cx="5794771" cy="579477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C33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10533265" y="8617464"/>
            <a:ext cx="508889" cy="1507820"/>
          </a:xfrm>
          <a:custGeom>
            <a:avLst/>
            <a:gdLst/>
            <a:ahLst/>
            <a:cxnLst/>
            <a:rect l="l" t="t" r="r" b="b"/>
            <a:pathLst>
              <a:path w="508889" h="1507820">
                <a:moveTo>
                  <a:pt x="0" y="0"/>
                </a:moveTo>
                <a:lnTo>
                  <a:pt x="508889" y="0"/>
                </a:lnTo>
                <a:lnTo>
                  <a:pt x="508889" y="1507820"/>
                </a:lnTo>
                <a:lnTo>
                  <a:pt x="0" y="15078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 rot="-5400000">
            <a:off x="12184887" y="8617464"/>
            <a:ext cx="508889" cy="1507820"/>
          </a:xfrm>
          <a:custGeom>
            <a:avLst/>
            <a:gdLst/>
            <a:ahLst/>
            <a:cxnLst/>
            <a:rect l="l" t="t" r="r" b="b"/>
            <a:pathLst>
              <a:path w="508889" h="1507820">
                <a:moveTo>
                  <a:pt x="0" y="0"/>
                </a:moveTo>
                <a:lnTo>
                  <a:pt x="508890" y="0"/>
                </a:lnTo>
                <a:lnTo>
                  <a:pt x="508890" y="1507820"/>
                </a:lnTo>
                <a:lnTo>
                  <a:pt x="0" y="15078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16574180" y="9577013"/>
            <a:ext cx="1713820" cy="709987"/>
          </a:xfrm>
          <a:custGeom>
            <a:avLst/>
            <a:gdLst/>
            <a:ahLst/>
            <a:cxnLst/>
            <a:rect l="l" t="t" r="r" b="b"/>
            <a:pathLst>
              <a:path w="1713820" h="709987">
                <a:moveTo>
                  <a:pt x="0" y="0"/>
                </a:moveTo>
                <a:lnTo>
                  <a:pt x="1713820" y="0"/>
                </a:lnTo>
                <a:lnTo>
                  <a:pt x="1713820" y="709987"/>
                </a:lnTo>
                <a:lnTo>
                  <a:pt x="0" y="7099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 rot="-5400000">
            <a:off x="13829405" y="8617464"/>
            <a:ext cx="508889" cy="1507820"/>
          </a:xfrm>
          <a:custGeom>
            <a:avLst/>
            <a:gdLst/>
            <a:ahLst/>
            <a:cxnLst/>
            <a:rect l="l" t="t" r="r" b="b"/>
            <a:pathLst>
              <a:path w="508889" h="1507820">
                <a:moveTo>
                  <a:pt x="0" y="0"/>
                </a:moveTo>
                <a:lnTo>
                  <a:pt x="508889" y="0"/>
                </a:lnTo>
                <a:lnTo>
                  <a:pt x="508889" y="1507820"/>
                </a:lnTo>
                <a:lnTo>
                  <a:pt x="0" y="15078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 rot="-5400000">
            <a:off x="15470575" y="8617464"/>
            <a:ext cx="508889" cy="1507820"/>
          </a:xfrm>
          <a:custGeom>
            <a:avLst/>
            <a:gdLst/>
            <a:ahLst/>
            <a:cxnLst/>
            <a:rect l="l" t="t" r="r" b="b"/>
            <a:pathLst>
              <a:path w="508889" h="1507820">
                <a:moveTo>
                  <a:pt x="0" y="0"/>
                </a:moveTo>
                <a:lnTo>
                  <a:pt x="508890" y="0"/>
                </a:lnTo>
                <a:lnTo>
                  <a:pt x="508890" y="1507820"/>
                </a:lnTo>
                <a:lnTo>
                  <a:pt x="0" y="15078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sp>
        <p:nvSpPr>
          <p:cNvPr id="10" name="Freeform 10"/>
          <p:cNvSpPr/>
          <p:nvPr/>
        </p:nvSpPr>
        <p:spPr>
          <a:xfrm>
            <a:off x="10617542" y="4305942"/>
            <a:ext cx="5424795" cy="4536485"/>
          </a:xfrm>
          <a:custGeom>
            <a:avLst/>
            <a:gdLst/>
            <a:ahLst/>
            <a:cxnLst/>
            <a:rect l="l" t="t" r="r" b="b"/>
            <a:pathLst>
              <a:path w="5424795" h="4536485">
                <a:moveTo>
                  <a:pt x="0" y="0"/>
                </a:moveTo>
                <a:lnTo>
                  <a:pt x="5424795" y="0"/>
                </a:lnTo>
                <a:lnTo>
                  <a:pt x="5424795" y="4536485"/>
                </a:lnTo>
                <a:lnTo>
                  <a:pt x="0" y="45364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TextBox 11"/>
          <p:cNvSpPr txBox="1"/>
          <p:nvPr/>
        </p:nvSpPr>
        <p:spPr>
          <a:xfrm>
            <a:off x="2137123" y="1209899"/>
            <a:ext cx="2778653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OPTIMIZATION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64116" y="2275664"/>
            <a:ext cx="15595184" cy="175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WAF</a:t>
            </a:r>
          </a:p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Security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Azure Defender for SQL.</a:t>
            </a:r>
          </a:p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Online Migration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Minimal downtime for SQL Server to Azure SQL Managed Instance.</a:t>
            </a:r>
          </a:p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High Availability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Failover groups and storage redundancy.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26449" y="1600357"/>
            <a:ext cx="11087145" cy="8229649"/>
          </a:xfrm>
          <a:custGeom>
            <a:avLst/>
            <a:gdLst/>
            <a:ahLst/>
            <a:cxnLst/>
            <a:rect l="l" t="t" r="r" b="b"/>
            <a:pathLst>
              <a:path w="11087145" h="8229649">
                <a:moveTo>
                  <a:pt x="0" y="0"/>
                </a:moveTo>
                <a:lnTo>
                  <a:pt x="11087145" y="0"/>
                </a:lnTo>
                <a:lnTo>
                  <a:pt x="11087145" y="8229650"/>
                </a:lnTo>
                <a:lnTo>
                  <a:pt x="0" y="82296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9177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760956" y="9116929"/>
            <a:ext cx="5794771" cy="579477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C33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10533265" y="8617464"/>
            <a:ext cx="508889" cy="1507820"/>
          </a:xfrm>
          <a:custGeom>
            <a:avLst/>
            <a:gdLst/>
            <a:ahLst/>
            <a:cxnLst/>
            <a:rect l="l" t="t" r="r" b="b"/>
            <a:pathLst>
              <a:path w="508889" h="1507820">
                <a:moveTo>
                  <a:pt x="0" y="0"/>
                </a:moveTo>
                <a:lnTo>
                  <a:pt x="508889" y="0"/>
                </a:lnTo>
                <a:lnTo>
                  <a:pt x="508889" y="1507820"/>
                </a:lnTo>
                <a:lnTo>
                  <a:pt x="0" y="15078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 rot="-5400000">
            <a:off x="12184887" y="8617464"/>
            <a:ext cx="508889" cy="1507820"/>
          </a:xfrm>
          <a:custGeom>
            <a:avLst/>
            <a:gdLst/>
            <a:ahLst/>
            <a:cxnLst/>
            <a:rect l="l" t="t" r="r" b="b"/>
            <a:pathLst>
              <a:path w="508889" h="1507820">
                <a:moveTo>
                  <a:pt x="0" y="0"/>
                </a:moveTo>
                <a:lnTo>
                  <a:pt x="508890" y="0"/>
                </a:lnTo>
                <a:lnTo>
                  <a:pt x="508890" y="1507820"/>
                </a:lnTo>
                <a:lnTo>
                  <a:pt x="0" y="15078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>
            <a:off x="16574180" y="9577013"/>
            <a:ext cx="1713820" cy="709987"/>
          </a:xfrm>
          <a:custGeom>
            <a:avLst/>
            <a:gdLst/>
            <a:ahLst/>
            <a:cxnLst/>
            <a:rect l="l" t="t" r="r" b="b"/>
            <a:pathLst>
              <a:path w="1713820" h="709987">
                <a:moveTo>
                  <a:pt x="0" y="0"/>
                </a:moveTo>
                <a:lnTo>
                  <a:pt x="1713820" y="0"/>
                </a:lnTo>
                <a:lnTo>
                  <a:pt x="1713820" y="709987"/>
                </a:lnTo>
                <a:lnTo>
                  <a:pt x="0" y="7099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 rot="-5400000">
            <a:off x="13829405" y="8617464"/>
            <a:ext cx="508889" cy="1507820"/>
          </a:xfrm>
          <a:custGeom>
            <a:avLst/>
            <a:gdLst/>
            <a:ahLst/>
            <a:cxnLst/>
            <a:rect l="l" t="t" r="r" b="b"/>
            <a:pathLst>
              <a:path w="508889" h="1507820">
                <a:moveTo>
                  <a:pt x="0" y="0"/>
                </a:moveTo>
                <a:lnTo>
                  <a:pt x="508889" y="0"/>
                </a:lnTo>
                <a:lnTo>
                  <a:pt x="508889" y="1507820"/>
                </a:lnTo>
                <a:lnTo>
                  <a:pt x="0" y="15078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sp>
        <p:nvSpPr>
          <p:cNvPr id="10" name="Freeform 10"/>
          <p:cNvSpPr/>
          <p:nvPr/>
        </p:nvSpPr>
        <p:spPr>
          <a:xfrm rot="-5400000">
            <a:off x="15470575" y="8617464"/>
            <a:ext cx="508889" cy="1507820"/>
          </a:xfrm>
          <a:custGeom>
            <a:avLst/>
            <a:gdLst/>
            <a:ahLst/>
            <a:cxnLst/>
            <a:rect l="l" t="t" r="r" b="b"/>
            <a:pathLst>
              <a:path w="508889" h="1507820">
                <a:moveTo>
                  <a:pt x="0" y="0"/>
                </a:moveTo>
                <a:lnTo>
                  <a:pt x="508890" y="0"/>
                </a:lnTo>
                <a:lnTo>
                  <a:pt x="508890" y="1507820"/>
                </a:lnTo>
                <a:lnTo>
                  <a:pt x="0" y="15078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sp>
        <p:nvSpPr>
          <p:cNvPr id="11" name="TextBox 11"/>
          <p:cNvSpPr txBox="1"/>
          <p:nvPr/>
        </p:nvSpPr>
        <p:spPr>
          <a:xfrm>
            <a:off x="2137123" y="1209899"/>
            <a:ext cx="2778653" cy="390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OPTIMIZATION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20918" y="1525253"/>
            <a:ext cx="19329836" cy="3618247"/>
            <a:chOff x="0" y="0"/>
            <a:chExt cx="5090986" cy="9529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90986" cy="952954"/>
            </a:xfrm>
            <a:custGeom>
              <a:avLst/>
              <a:gdLst/>
              <a:ahLst/>
              <a:cxnLst/>
              <a:rect l="l" t="t" r="r" b="b"/>
              <a:pathLst>
                <a:path w="5090986" h="952954">
                  <a:moveTo>
                    <a:pt x="0" y="0"/>
                  </a:moveTo>
                  <a:lnTo>
                    <a:pt x="5090986" y="0"/>
                  </a:lnTo>
                  <a:lnTo>
                    <a:pt x="5090986" y="952954"/>
                  </a:lnTo>
                  <a:lnTo>
                    <a:pt x="0" y="952954"/>
                  </a:lnTo>
                  <a:close/>
                </a:path>
              </a:pathLst>
            </a:custGeom>
            <a:solidFill>
              <a:srgbClr val="F7F5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90986" cy="9910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533579" y="732930"/>
            <a:ext cx="6127478" cy="612747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C33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694101" y="732930"/>
            <a:ext cx="6127478" cy="612747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C33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963442" y="732930"/>
            <a:ext cx="6361116" cy="5780664"/>
          </a:xfrm>
          <a:custGeom>
            <a:avLst/>
            <a:gdLst/>
            <a:ahLst/>
            <a:cxnLst/>
            <a:rect l="l" t="t" r="r" b="b"/>
            <a:pathLst>
              <a:path w="6361116" h="5780664">
                <a:moveTo>
                  <a:pt x="0" y="0"/>
                </a:moveTo>
                <a:lnTo>
                  <a:pt x="6361116" y="0"/>
                </a:lnTo>
                <a:lnTo>
                  <a:pt x="6361116" y="5780664"/>
                </a:lnTo>
                <a:lnTo>
                  <a:pt x="0" y="57806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TextBox 12"/>
          <p:cNvSpPr txBox="1"/>
          <p:nvPr/>
        </p:nvSpPr>
        <p:spPr>
          <a:xfrm>
            <a:off x="3073966" y="7245594"/>
            <a:ext cx="12140068" cy="1214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00"/>
              </a:lnSpc>
            </a:pPr>
            <a:r>
              <a:rPr lang="en-US" sz="9200" b="1">
                <a:solidFill>
                  <a:srgbClr val="6644A8"/>
                </a:solidFill>
                <a:latin typeface="Inter Heavy"/>
                <a:ea typeface="Inter Heavy"/>
                <a:cs typeface="Inter Heavy"/>
                <a:sym typeface="Inter Heavy"/>
              </a:rPr>
              <a:t>THANK YOU</a:t>
            </a:r>
          </a:p>
        </p:txBody>
      </p:sp>
      <p:sp>
        <p:nvSpPr>
          <p:cNvPr id="13" name="Freeform 13"/>
          <p:cNvSpPr/>
          <p:nvPr/>
        </p:nvSpPr>
        <p:spPr>
          <a:xfrm>
            <a:off x="15497330" y="8660342"/>
            <a:ext cx="1761970" cy="447100"/>
          </a:xfrm>
          <a:custGeom>
            <a:avLst/>
            <a:gdLst/>
            <a:ahLst/>
            <a:cxnLst/>
            <a:rect l="l" t="t" r="r" b="b"/>
            <a:pathLst>
              <a:path w="1761970" h="447100">
                <a:moveTo>
                  <a:pt x="0" y="0"/>
                </a:moveTo>
                <a:lnTo>
                  <a:pt x="1761970" y="0"/>
                </a:lnTo>
                <a:lnTo>
                  <a:pt x="1761970" y="447100"/>
                </a:lnTo>
                <a:lnTo>
                  <a:pt x="0" y="447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sp>
        <p:nvSpPr>
          <p:cNvPr id="14" name="Freeform 14"/>
          <p:cNvSpPr/>
          <p:nvPr/>
        </p:nvSpPr>
        <p:spPr>
          <a:xfrm flipH="1">
            <a:off x="1028700" y="8660342"/>
            <a:ext cx="1761970" cy="447100"/>
          </a:xfrm>
          <a:custGeom>
            <a:avLst/>
            <a:gdLst/>
            <a:ahLst/>
            <a:cxnLst/>
            <a:rect l="l" t="t" r="r" b="b"/>
            <a:pathLst>
              <a:path w="1761970" h="447100">
                <a:moveTo>
                  <a:pt x="1761970" y="0"/>
                </a:moveTo>
                <a:lnTo>
                  <a:pt x="0" y="0"/>
                </a:lnTo>
                <a:lnTo>
                  <a:pt x="0" y="447100"/>
                </a:lnTo>
                <a:lnTo>
                  <a:pt x="1761970" y="447100"/>
                </a:lnTo>
                <a:lnTo>
                  <a:pt x="176197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sp>
        <p:nvSpPr>
          <p:cNvPr id="15" name="Freeform 15"/>
          <p:cNvSpPr/>
          <p:nvPr/>
        </p:nvSpPr>
        <p:spPr>
          <a:xfrm>
            <a:off x="16574180" y="9577013"/>
            <a:ext cx="1713820" cy="709987"/>
          </a:xfrm>
          <a:custGeom>
            <a:avLst/>
            <a:gdLst/>
            <a:ahLst/>
            <a:cxnLst/>
            <a:rect l="l" t="t" r="r" b="b"/>
            <a:pathLst>
              <a:path w="1713820" h="709987">
                <a:moveTo>
                  <a:pt x="0" y="0"/>
                </a:moveTo>
                <a:lnTo>
                  <a:pt x="1713820" y="0"/>
                </a:lnTo>
                <a:lnTo>
                  <a:pt x="1713820" y="709987"/>
                </a:lnTo>
                <a:lnTo>
                  <a:pt x="0" y="7099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14625" y="-789140"/>
            <a:ext cx="3015641" cy="11865279"/>
            <a:chOff x="0" y="0"/>
            <a:chExt cx="794243" cy="31250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4243" cy="3125012"/>
            </a:xfrm>
            <a:custGeom>
              <a:avLst/>
              <a:gdLst/>
              <a:ahLst/>
              <a:cxnLst/>
              <a:rect l="l" t="t" r="r" b="b"/>
              <a:pathLst>
                <a:path w="794243" h="3125012">
                  <a:moveTo>
                    <a:pt x="0" y="0"/>
                  </a:moveTo>
                  <a:lnTo>
                    <a:pt x="794243" y="0"/>
                  </a:lnTo>
                  <a:lnTo>
                    <a:pt x="794243" y="3125012"/>
                  </a:lnTo>
                  <a:lnTo>
                    <a:pt x="0" y="3125012"/>
                  </a:lnTo>
                  <a:close/>
                </a:path>
              </a:pathLst>
            </a:custGeom>
            <a:solidFill>
              <a:srgbClr val="F7F5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94243" cy="31631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39438" y="2160492"/>
            <a:ext cx="5966016" cy="596601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C33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150529" y="1966730"/>
            <a:ext cx="775048" cy="77504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44A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150529" y="3082428"/>
            <a:ext cx="775048" cy="77504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44A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-5400000">
            <a:off x="16250945" y="417376"/>
            <a:ext cx="508889" cy="1507820"/>
          </a:xfrm>
          <a:custGeom>
            <a:avLst/>
            <a:gdLst/>
            <a:ahLst/>
            <a:cxnLst/>
            <a:rect l="l" t="t" r="r" b="b"/>
            <a:pathLst>
              <a:path w="508889" h="1507820">
                <a:moveTo>
                  <a:pt x="0" y="0"/>
                </a:moveTo>
                <a:lnTo>
                  <a:pt x="508889" y="0"/>
                </a:lnTo>
                <a:lnTo>
                  <a:pt x="508889" y="1507820"/>
                </a:lnTo>
                <a:lnTo>
                  <a:pt x="0" y="1507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grpSp>
        <p:nvGrpSpPr>
          <p:cNvPr id="15" name="Group 15"/>
          <p:cNvGrpSpPr/>
          <p:nvPr/>
        </p:nvGrpSpPr>
        <p:grpSpPr>
          <a:xfrm>
            <a:off x="8150529" y="4198127"/>
            <a:ext cx="775048" cy="775048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44A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150529" y="5313825"/>
            <a:ext cx="775048" cy="775048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44A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150529" y="6429524"/>
            <a:ext cx="775048" cy="775048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44A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150529" y="7545222"/>
            <a:ext cx="775048" cy="775048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44A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1992969" y="1973217"/>
            <a:ext cx="1443312" cy="1599238"/>
          </a:xfrm>
          <a:custGeom>
            <a:avLst/>
            <a:gdLst/>
            <a:ahLst/>
            <a:cxnLst/>
            <a:rect l="l" t="t" r="r" b="b"/>
            <a:pathLst>
              <a:path w="1443312" h="1599238">
                <a:moveTo>
                  <a:pt x="0" y="0"/>
                </a:moveTo>
                <a:lnTo>
                  <a:pt x="1443312" y="0"/>
                </a:lnTo>
                <a:lnTo>
                  <a:pt x="1443312" y="1599237"/>
                </a:lnTo>
                <a:lnTo>
                  <a:pt x="0" y="1599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8" name="TextBox 28"/>
          <p:cNvSpPr txBox="1"/>
          <p:nvPr/>
        </p:nvSpPr>
        <p:spPr>
          <a:xfrm>
            <a:off x="1239438" y="4217068"/>
            <a:ext cx="5966016" cy="1995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7700" b="1">
                <a:solidFill>
                  <a:srgbClr val="6644A8"/>
                </a:solidFill>
                <a:latin typeface="Inter Heavy"/>
                <a:ea typeface="Inter Heavy"/>
                <a:cs typeface="Inter Heavy"/>
                <a:sym typeface="Inter Heavy"/>
              </a:rPr>
              <a:t>TABLE OF CONTENT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172184" y="2100304"/>
            <a:ext cx="5907028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WHAT IS CLOUD MIGRATION?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290161" y="2100304"/>
            <a:ext cx="495784" cy="441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CC33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290161" y="3216002"/>
            <a:ext cx="495784" cy="441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CC33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172184" y="3216002"/>
            <a:ext cx="5907028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SCENARIO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172184" y="4331700"/>
            <a:ext cx="5907028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 STEPS IN THE CLOUD MIGRATION 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172184" y="5447399"/>
            <a:ext cx="7936244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ASSESSMENT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172184" y="6563097"/>
            <a:ext cx="5907028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PLANNING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172184" y="7678795"/>
            <a:ext cx="5907028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MIGRATION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290161" y="4331700"/>
            <a:ext cx="495784" cy="441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CC33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8290161" y="5447399"/>
            <a:ext cx="495784" cy="441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CC33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290161" y="6563097"/>
            <a:ext cx="495784" cy="441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CC33"/>
                </a:solidFill>
                <a:latin typeface="Poppins Bold"/>
                <a:ea typeface="Poppins Bold"/>
                <a:cs typeface="Poppins Bold"/>
                <a:sym typeface="Poppins Bold"/>
              </a:rPr>
              <a:t>05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290161" y="7678795"/>
            <a:ext cx="495784" cy="441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CC33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sp>
        <p:nvSpPr>
          <p:cNvPr id="41" name="Freeform 41"/>
          <p:cNvSpPr/>
          <p:nvPr/>
        </p:nvSpPr>
        <p:spPr>
          <a:xfrm>
            <a:off x="16574180" y="9577013"/>
            <a:ext cx="1713820" cy="709987"/>
          </a:xfrm>
          <a:custGeom>
            <a:avLst/>
            <a:gdLst/>
            <a:ahLst/>
            <a:cxnLst/>
            <a:rect l="l" t="t" r="r" b="b"/>
            <a:pathLst>
              <a:path w="1713820" h="709987">
                <a:moveTo>
                  <a:pt x="0" y="0"/>
                </a:moveTo>
                <a:lnTo>
                  <a:pt x="1713820" y="0"/>
                </a:lnTo>
                <a:lnTo>
                  <a:pt x="1713820" y="709987"/>
                </a:lnTo>
                <a:lnTo>
                  <a:pt x="0" y="7099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42" name="Group 42"/>
          <p:cNvGrpSpPr/>
          <p:nvPr/>
        </p:nvGrpSpPr>
        <p:grpSpPr>
          <a:xfrm>
            <a:off x="8150529" y="8663170"/>
            <a:ext cx="775048" cy="775048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44A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9172184" y="8796744"/>
            <a:ext cx="5907028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OPTIMIZATION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8290161" y="8796744"/>
            <a:ext cx="495784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CC33"/>
                </a:solidFill>
                <a:latin typeface="Poppins Bold"/>
                <a:ea typeface="Poppins Bold"/>
                <a:cs typeface="Poppins Bold"/>
                <a:sym typeface="Poppins Bold"/>
              </a:rPr>
              <a:t>07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0956" y="5662300"/>
            <a:ext cx="9249401" cy="924940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C33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6426" y="3887218"/>
            <a:ext cx="8741036" cy="5246370"/>
            <a:chOff x="0" y="0"/>
            <a:chExt cx="6350000" cy="38112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3811270"/>
            </a:xfrm>
            <a:custGeom>
              <a:avLst/>
              <a:gdLst/>
              <a:ahLst/>
              <a:cxnLst/>
              <a:rect l="l" t="t" r="r" b="b"/>
              <a:pathLst>
                <a:path w="6350000" h="3811270">
                  <a:moveTo>
                    <a:pt x="1648460" y="0"/>
                  </a:moveTo>
                  <a:lnTo>
                    <a:pt x="5812790" y="0"/>
                  </a:lnTo>
                  <a:cubicBezTo>
                    <a:pt x="6109970" y="0"/>
                    <a:pt x="6350000" y="240030"/>
                    <a:pt x="6350000" y="537210"/>
                  </a:cubicBezTo>
                  <a:lnTo>
                    <a:pt x="6350000" y="2466340"/>
                  </a:lnTo>
                  <a:cubicBezTo>
                    <a:pt x="6350000" y="2763520"/>
                    <a:pt x="6109970" y="3003550"/>
                    <a:pt x="5812790" y="3003550"/>
                  </a:cubicBezTo>
                  <a:lnTo>
                    <a:pt x="4751070" y="3003550"/>
                  </a:lnTo>
                  <a:cubicBezTo>
                    <a:pt x="4587240" y="3003550"/>
                    <a:pt x="4431030" y="3078480"/>
                    <a:pt x="4329430" y="3208020"/>
                  </a:cubicBezTo>
                  <a:lnTo>
                    <a:pt x="4013200" y="3606800"/>
                  </a:lnTo>
                  <a:cubicBezTo>
                    <a:pt x="3911600" y="3735070"/>
                    <a:pt x="3756660" y="3811270"/>
                    <a:pt x="3591560" y="3811270"/>
                  </a:cubicBezTo>
                  <a:lnTo>
                    <a:pt x="537210" y="3811270"/>
                  </a:lnTo>
                  <a:cubicBezTo>
                    <a:pt x="240030" y="3811270"/>
                    <a:pt x="0" y="3571240"/>
                    <a:pt x="0" y="3274060"/>
                  </a:cubicBezTo>
                  <a:lnTo>
                    <a:pt x="0" y="1375410"/>
                  </a:lnTo>
                  <a:cubicBezTo>
                    <a:pt x="0" y="1206500"/>
                    <a:pt x="78740" y="1047750"/>
                    <a:pt x="213360" y="946150"/>
                  </a:cubicBezTo>
                  <a:lnTo>
                    <a:pt x="1324610" y="107950"/>
                  </a:lnTo>
                  <a:cubicBezTo>
                    <a:pt x="1417320" y="38100"/>
                    <a:pt x="1531620" y="0"/>
                    <a:pt x="1648460" y="0"/>
                  </a:cubicBezTo>
                  <a:close/>
                </a:path>
              </a:pathLst>
            </a:custGeom>
            <a:blipFill>
              <a:blip r:embed="rId3"/>
              <a:stretch>
                <a:fillRect t="-24958"/>
              </a:stretch>
            </a:blipFill>
            <a:ln w="2095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78101" y="6697918"/>
            <a:ext cx="1085067" cy="108506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44A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683633" y="6697918"/>
            <a:ext cx="1085067" cy="108506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44A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89166" y="6697918"/>
            <a:ext cx="1085067" cy="108506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44A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074253" y="3887218"/>
            <a:ext cx="835432" cy="447100"/>
          </a:xfrm>
          <a:custGeom>
            <a:avLst/>
            <a:gdLst/>
            <a:ahLst/>
            <a:cxnLst/>
            <a:rect l="l" t="t" r="r" b="b"/>
            <a:pathLst>
              <a:path w="835432" h="447100">
                <a:moveTo>
                  <a:pt x="0" y="0"/>
                </a:moveTo>
                <a:lnTo>
                  <a:pt x="835432" y="0"/>
                </a:lnTo>
                <a:lnTo>
                  <a:pt x="835432" y="447100"/>
                </a:lnTo>
                <a:lnTo>
                  <a:pt x="0" y="447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1090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sp>
        <p:nvSpPr>
          <p:cNvPr id="17" name="Freeform 17"/>
          <p:cNvSpPr/>
          <p:nvPr/>
        </p:nvSpPr>
        <p:spPr>
          <a:xfrm rot="-5400000">
            <a:off x="10777566" y="8463654"/>
            <a:ext cx="508889" cy="1507820"/>
          </a:xfrm>
          <a:custGeom>
            <a:avLst/>
            <a:gdLst/>
            <a:ahLst/>
            <a:cxnLst/>
            <a:rect l="l" t="t" r="r" b="b"/>
            <a:pathLst>
              <a:path w="508889" h="1507820">
                <a:moveTo>
                  <a:pt x="0" y="0"/>
                </a:moveTo>
                <a:lnTo>
                  <a:pt x="508890" y="0"/>
                </a:lnTo>
                <a:lnTo>
                  <a:pt x="508890" y="1507820"/>
                </a:lnTo>
                <a:lnTo>
                  <a:pt x="0" y="1507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 rot="-5400000">
            <a:off x="12429189" y="8463654"/>
            <a:ext cx="508889" cy="1507820"/>
          </a:xfrm>
          <a:custGeom>
            <a:avLst/>
            <a:gdLst/>
            <a:ahLst/>
            <a:cxnLst/>
            <a:rect l="l" t="t" r="r" b="b"/>
            <a:pathLst>
              <a:path w="508889" h="1507820">
                <a:moveTo>
                  <a:pt x="0" y="0"/>
                </a:moveTo>
                <a:lnTo>
                  <a:pt x="508889" y="0"/>
                </a:lnTo>
                <a:lnTo>
                  <a:pt x="508889" y="1507820"/>
                </a:lnTo>
                <a:lnTo>
                  <a:pt x="0" y="1507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0475386" y="6895203"/>
            <a:ext cx="690497" cy="690497"/>
          </a:xfrm>
          <a:custGeom>
            <a:avLst/>
            <a:gdLst/>
            <a:ahLst/>
            <a:cxnLst/>
            <a:rect l="l" t="t" r="r" b="b"/>
            <a:pathLst>
              <a:path w="690497" h="690497">
                <a:moveTo>
                  <a:pt x="0" y="0"/>
                </a:moveTo>
                <a:lnTo>
                  <a:pt x="690497" y="0"/>
                </a:lnTo>
                <a:lnTo>
                  <a:pt x="690497" y="690497"/>
                </a:lnTo>
                <a:lnTo>
                  <a:pt x="0" y="6904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0" name="Freeform 20"/>
          <p:cNvSpPr/>
          <p:nvPr/>
        </p:nvSpPr>
        <p:spPr>
          <a:xfrm>
            <a:off x="12878093" y="6895203"/>
            <a:ext cx="696148" cy="600428"/>
          </a:xfrm>
          <a:custGeom>
            <a:avLst/>
            <a:gdLst/>
            <a:ahLst/>
            <a:cxnLst/>
            <a:rect l="l" t="t" r="r" b="b"/>
            <a:pathLst>
              <a:path w="696148" h="600428">
                <a:moveTo>
                  <a:pt x="0" y="0"/>
                </a:moveTo>
                <a:lnTo>
                  <a:pt x="696148" y="0"/>
                </a:lnTo>
                <a:lnTo>
                  <a:pt x="696148" y="600427"/>
                </a:lnTo>
                <a:lnTo>
                  <a:pt x="0" y="6004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sp>
        <p:nvSpPr>
          <p:cNvPr id="21" name="Freeform 21"/>
          <p:cNvSpPr/>
          <p:nvPr/>
        </p:nvSpPr>
        <p:spPr>
          <a:xfrm>
            <a:off x="15300230" y="6937938"/>
            <a:ext cx="712674" cy="600428"/>
          </a:xfrm>
          <a:custGeom>
            <a:avLst/>
            <a:gdLst/>
            <a:ahLst/>
            <a:cxnLst/>
            <a:rect l="l" t="t" r="r" b="b"/>
            <a:pathLst>
              <a:path w="712674" h="600428">
                <a:moveTo>
                  <a:pt x="0" y="0"/>
                </a:moveTo>
                <a:lnTo>
                  <a:pt x="712674" y="0"/>
                </a:lnTo>
                <a:lnTo>
                  <a:pt x="712674" y="600428"/>
                </a:lnTo>
                <a:lnTo>
                  <a:pt x="0" y="60042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sp>
        <p:nvSpPr>
          <p:cNvPr id="22" name="TextBox 22"/>
          <p:cNvSpPr txBox="1"/>
          <p:nvPr/>
        </p:nvSpPr>
        <p:spPr>
          <a:xfrm>
            <a:off x="1028700" y="1171575"/>
            <a:ext cx="10334468" cy="1995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b="1">
                <a:solidFill>
                  <a:srgbClr val="6644A8"/>
                </a:solidFill>
                <a:latin typeface="Inter Heavy"/>
                <a:ea typeface="Inter Heavy"/>
                <a:cs typeface="Inter Heavy"/>
                <a:sym typeface="Inter Heavy"/>
              </a:rPr>
              <a:t>WHAT IS CLOUD MIGRATION?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626" y="1255738"/>
            <a:ext cx="6990724" cy="4465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Cloud Migration Defined</a:t>
            </a: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Transition of IT resources, applications, and data to cloud platforms.</a:t>
            </a:r>
          </a:p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Key Advantage</a:t>
            </a: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Flexible and efficient access to computing resources.</a:t>
            </a:r>
          </a:p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Performance</a:t>
            </a: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Access to high-performance computing and storage solutions.</a:t>
            </a:r>
          </a:p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Global Access</a:t>
            </a:r>
            <a:r>
              <a: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Anywhere, anytime access for distributed teams.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78101" y="8087785"/>
            <a:ext cx="1862687" cy="390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DEFINITION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683633" y="8087785"/>
            <a:ext cx="1862687" cy="761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TYPES OF CLOUD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089166" y="8087785"/>
            <a:ext cx="2031788" cy="761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CLOUD PLATFORMS</a:t>
            </a:r>
          </a:p>
        </p:txBody>
      </p:sp>
      <p:sp>
        <p:nvSpPr>
          <p:cNvPr id="27" name="Freeform 27"/>
          <p:cNvSpPr/>
          <p:nvPr/>
        </p:nvSpPr>
        <p:spPr>
          <a:xfrm>
            <a:off x="16574180" y="9577013"/>
            <a:ext cx="1713820" cy="709987"/>
          </a:xfrm>
          <a:custGeom>
            <a:avLst/>
            <a:gdLst/>
            <a:ahLst/>
            <a:cxnLst/>
            <a:rect l="l" t="t" r="r" b="b"/>
            <a:pathLst>
              <a:path w="1713820" h="709987">
                <a:moveTo>
                  <a:pt x="0" y="0"/>
                </a:moveTo>
                <a:lnTo>
                  <a:pt x="1713820" y="0"/>
                </a:lnTo>
                <a:lnTo>
                  <a:pt x="1713820" y="709987"/>
                </a:lnTo>
                <a:lnTo>
                  <a:pt x="0" y="70998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8" name="Freeform 28"/>
          <p:cNvSpPr/>
          <p:nvPr/>
        </p:nvSpPr>
        <p:spPr>
          <a:xfrm rot="-5400000">
            <a:off x="14073707" y="8463654"/>
            <a:ext cx="508889" cy="1507820"/>
          </a:xfrm>
          <a:custGeom>
            <a:avLst/>
            <a:gdLst/>
            <a:ahLst/>
            <a:cxnLst/>
            <a:rect l="l" t="t" r="r" b="b"/>
            <a:pathLst>
              <a:path w="508889" h="1507820">
                <a:moveTo>
                  <a:pt x="0" y="0"/>
                </a:moveTo>
                <a:lnTo>
                  <a:pt x="508889" y="0"/>
                </a:lnTo>
                <a:lnTo>
                  <a:pt x="508889" y="1507820"/>
                </a:lnTo>
                <a:lnTo>
                  <a:pt x="0" y="1507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sp>
        <p:nvSpPr>
          <p:cNvPr id="29" name="Freeform 29"/>
          <p:cNvSpPr/>
          <p:nvPr/>
        </p:nvSpPr>
        <p:spPr>
          <a:xfrm rot="-5400000">
            <a:off x="15714877" y="8463654"/>
            <a:ext cx="508889" cy="1507820"/>
          </a:xfrm>
          <a:custGeom>
            <a:avLst/>
            <a:gdLst/>
            <a:ahLst/>
            <a:cxnLst/>
            <a:rect l="l" t="t" r="r" b="b"/>
            <a:pathLst>
              <a:path w="508889" h="1507820">
                <a:moveTo>
                  <a:pt x="0" y="0"/>
                </a:moveTo>
                <a:lnTo>
                  <a:pt x="508889" y="0"/>
                </a:lnTo>
                <a:lnTo>
                  <a:pt x="508889" y="1507820"/>
                </a:lnTo>
                <a:lnTo>
                  <a:pt x="0" y="1507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72472" y="6742738"/>
            <a:ext cx="5402345" cy="540234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C33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677890" y="-3596000"/>
            <a:ext cx="9249401" cy="924940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C33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086552" y="1028700"/>
            <a:ext cx="5514745" cy="551474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38888" r="-38888"/>
              </a:stretch>
            </a:blipFill>
            <a:ln w="2095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619721" y="5143500"/>
            <a:ext cx="1443312" cy="1599238"/>
          </a:xfrm>
          <a:custGeom>
            <a:avLst/>
            <a:gdLst/>
            <a:ahLst/>
            <a:cxnLst/>
            <a:rect l="l" t="t" r="r" b="b"/>
            <a:pathLst>
              <a:path w="1443312" h="1599238">
                <a:moveTo>
                  <a:pt x="0" y="0"/>
                </a:moveTo>
                <a:lnTo>
                  <a:pt x="1443312" y="0"/>
                </a:lnTo>
                <a:lnTo>
                  <a:pt x="1443312" y="1599238"/>
                </a:lnTo>
                <a:lnTo>
                  <a:pt x="0" y="15992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1" name="Group 11"/>
          <p:cNvGrpSpPr/>
          <p:nvPr/>
        </p:nvGrpSpPr>
        <p:grpSpPr>
          <a:xfrm>
            <a:off x="10815584" y="7252651"/>
            <a:ext cx="4044341" cy="5228051"/>
            <a:chOff x="0" y="0"/>
            <a:chExt cx="1065176" cy="137693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65176" cy="1376935"/>
            </a:xfrm>
            <a:custGeom>
              <a:avLst/>
              <a:gdLst/>
              <a:ahLst/>
              <a:cxnLst/>
              <a:rect l="l" t="t" r="r" b="b"/>
              <a:pathLst>
                <a:path w="1065176" h="1376935">
                  <a:moveTo>
                    <a:pt x="191426" y="0"/>
                  </a:moveTo>
                  <a:lnTo>
                    <a:pt x="873750" y="0"/>
                  </a:lnTo>
                  <a:cubicBezTo>
                    <a:pt x="924520" y="0"/>
                    <a:pt x="973210" y="20168"/>
                    <a:pt x="1009109" y="56067"/>
                  </a:cubicBezTo>
                  <a:cubicBezTo>
                    <a:pt x="1045008" y="91967"/>
                    <a:pt x="1065176" y="140657"/>
                    <a:pt x="1065176" y="191426"/>
                  </a:cubicBezTo>
                  <a:lnTo>
                    <a:pt x="1065176" y="1185509"/>
                  </a:lnTo>
                  <a:cubicBezTo>
                    <a:pt x="1065176" y="1236279"/>
                    <a:pt x="1045008" y="1284968"/>
                    <a:pt x="1009109" y="1320868"/>
                  </a:cubicBezTo>
                  <a:cubicBezTo>
                    <a:pt x="973210" y="1356767"/>
                    <a:pt x="924520" y="1376935"/>
                    <a:pt x="873750" y="1376935"/>
                  </a:cubicBezTo>
                  <a:lnTo>
                    <a:pt x="191426" y="1376935"/>
                  </a:lnTo>
                  <a:cubicBezTo>
                    <a:pt x="140657" y="1376935"/>
                    <a:pt x="91967" y="1356767"/>
                    <a:pt x="56067" y="1320868"/>
                  </a:cubicBezTo>
                  <a:cubicBezTo>
                    <a:pt x="20168" y="1284968"/>
                    <a:pt x="0" y="1236279"/>
                    <a:pt x="0" y="1185509"/>
                  </a:cubicBezTo>
                  <a:lnTo>
                    <a:pt x="0" y="191426"/>
                  </a:lnTo>
                  <a:cubicBezTo>
                    <a:pt x="0" y="140657"/>
                    <a:pt x="20168" y="91967"/>
                    <a:pt x="56067" y="56067"/>
                  </a:cubicBezTo>
                  <a:cubicBezTo>
                    <a:pt x="91967" y="20168"/>
                    <a:pt x="140657" y="0"/>
                    <a:pt x="191426" y="0"/>
                  </a:cubicBezTo>
                  <a:close/>
                </a:path>
              </a:pathLst>
            </a:custGeom>
            <a:solidFill>
              <a:srgbClr val="F7F5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065176" cy="14150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1171575"/>
            <a:ext cx="10334468" cy="1024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b="1">
                <a:solidFill>
                  <a:srgbClr val="6644A8"/>
                </a:solidFill>
                <a:latin typeface="Inter Heavy"/>
                <a:ea typeface="Inter Heavy"/>
                <a:cs typeface="Inter Heavy"/>
                <a:sym typeface="Inter Heavy"/>
              </a:rPr>
              <a:t>SCENARIO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2236021"/>
            <a:ext cx="9786884" cy="394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Migration Strategy: 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Design an effective plan using Azure services to ensure seamless database and .NET application migration with data integrity.</a:t>
            </a:r>
          </a:p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Monitoring Setup: 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Implement active monitoring with dashboards for key metrics like CPU, memory, and performance.</a:t>
            </a:r>
          </a:p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Alerting &amp; Scalability: 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Configure alerts for resource usage above 50% and ensure the solution scales with growing traffic and data needs.</a:t>
            </a:r>
          </a:p>
        </p:txBody>
      </p:sp>
      <p:sp>
        <p:nvSpPr>
          <p:cNvPr id="16" name="Freeform 16"/>
          <p:cNvSpPr/>
          <p:nvPr/>
        </p:nvSpPr>
        <p:spPr>
          <a:xfrm>
            <a:off x="16574180" y="9577013"/>
            <a:ext cx="1713820" cy="709987"/>
          </a:xfrm>
          <a:custGeom>
            <a:avLst/>
            <a:gdLst/>
            <a:ahLst/>
            <a:cxnLst/>
            <a:rect l="l" t="t" r="r" b="b"/>
            <a:pathLst>
              <a:path w="1713820" h="709987">
                <a:moveTo>
                  <a:pt x="0" y="0"/>
                </a:moveTo>
                <a:lnTo>
                  <a:pt x="1713820" y="0"/>
                </a:lnTo>
                <a:lnTo>
                  <a:pt x="1713820" y="709987"/>
                </a:lnTo>
                <a:lnTo>
                  <a:pt x="0" y="7099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81275" y="-5426920"/>
            <a:ext cx="8453215" cy="845321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C33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18264" y="913852"/>
            <a:ext cx="8741036" cy="5246370"/>
            <a:chOff x="0" y="0"/>
            <a:chExt cx="6350000" cy="38112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3811270"/>
            </a:xfrm>
            <a:custGeom>
              <a:avLst/>
              <a:gdLst/>
              <a:ahLst/>
              <a:cxnLst/>
              <a:rect l="l" t="t" r="r" b="b"/>
              <a:pathLst>
                <a:path w="6350000" h="3811270">
                  <a:moveTo>
                    <a:pt x="1648460" y="0"/>
                  </a:moveTo>
                  <a:lnTo>
                    <a:pt x="5812790" y="0"/>
                  </a:lnTo>
                  <a:cubicBezTo>
                    <a:pt x="6109970" y="0"/>
                    <a:pt x="6350000" y="240030"/>
                    <a:pt x="6350000" y="537210"/>
                  </a:cubicBezTo>
                  <a:lnTo>
                    <a:pt x="6350000" y="2466340"/>
                  </a:lnTo>
                  <a:cubicBezTo>
                    <a:pt x="6350000" y="2763520"/>
                    <a:pt x="6109970" y="3003550"/>
                    <a:pt x="5812790" y="3003550"/>
                  </a:cubicBezTo>
                  <a:lnTo>
                    <a:pt x="4751070" y="3003550"/>
                  </a:lnTo>
                  <a:cubicBezTo>
                    <a:pt x="4587240" y="3003550"/>
                    <a:pt x="4431030" y="3078480"/>
                    <a:pt x="4329430" y="3208020"/>
                  </a:cubicBezTo>
                  <a:lnTo>
                    <a:pt x="4013200" y="3606800"/>
                  </a:lnTo>
                  <a:cubicBezTo>
                    <a:pt x="3911600" y="3735070"/>
                    <a:pt x="3756660" y="3811270"/>
                    <a:pt x="3591560" y="3811270"/>
                  </a:cubicBezTo>
                  <a:lnTo>
                    <a:pt x="537210" y="3811270"/>
                  </a:lnTo>
                  <a:cubicBezTo>
                    <a:pt x="240030" y="3811270"/>
                    <a:pt x="0" y="3571240"/>
                    <a:pt x="0" y="3274060"/>
                  </a:cubicBezTo>
                  <a:lnTo>
                    <a:pt x="0" y="1375410"/>
                  </a:lnTo>
                  <a:cubicBezTo>
                    <a:pt x="0" y="1206500"/>
                    <a:pt x="78740" y="1047750"/>
                    <a:pt x="213360" y="946150"/>
                  </a:cubicBezTo>
                  <a:lnTo>
                    <a:pt x="1324610" y="107950"/>
                  </a:lnTo>
                  <a:cubicBezTo>
                    <a:pt x="1417320" y="38100"/>
                    <a:pt x="1531620" y="0"/>
                    <a:pt x="1648460" y="0"/>
                  </a:cubicBezTo>
                  <a:close/>
                </a:path>
              </a:pathLst>
            </a:custGeom>
            <a:blipFill>
              <a:blip r:embed="rId3"/>
              <a:stretch>
                <a:fillRect l="-3351" r="-3351"/>
              </a:stretch>
            </a:blipFill>
            <a:ln w="2095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7" name="Freeform 7"/>
          <p:cNvSpPr/>
          <p:nvPr/>
        </p:nvSpPr>
        <p:spPr>
          <a:xfrm>
            <a:off x="14969221" y="5396858"/>
            <a:ext cx="2290079" cy="763364"/>
          </a:xfrm>
          <a:custGeom>
            <a:avLst/>
            <a:gdLst/>
            <a:ahLst/>
            <a:cxnLst/>
            <a:rect l="l" t="t" r="r" b="b"/>
            <a:pathLst>
              <a:path w="2290079" h="763364">
                <a:moveTo>
                  <a:pt x="0" y="0"/>
                </a:moveTo>
                <a:lnTo>
                  <a:pt x="2290079" y="0"/>
                </a:lnTo>
                <a:lnTo>
                  <a:pt x="2290079" y="763364"/>
                </a:lnTo>
                <a:lnTo>
                  <a:pt x="0" y="7633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53749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grpSp>
        <p:nvGrpSpPr>
          <p:cNvPr id="8" name="Group 8"/>
          <p:cNvGrpSpPr/>
          <p:nvPr/>
        </p:nvGrpSpPr>
        <p:grpSpPr>
          <a:xfrm>
            <a:off x="4313614" y="7060504"/>
            <a:ext cx="775048" cy="77504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44A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835837" y="7060504"/>
            <a:ext cx="775048" cy="77504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44A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313614" y="8483252"/>
            <a:ext cx="775048" cy="77504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44A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835837" y="8483252"/>
            <a:ext cx="775048" cy="775048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44A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28700" y="1171575"/>
            <a:ext cx="6783339" cy="393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b="1">
                <a:solidFill>
                  <a:srgbClr val="6644A8"/>
                </a:solidFill>
                <a:latin typeface="Inter Heavy"/>
                <a:ea typeface="Inter Heavy"/>
                <a:cs typeface="Inter Heavy"/>
                <a:sym typeface="Inter Heavy"/>
              </a:rPr>
              <a:t>KEY STEPS IN THE CLOUD MIGRATION PROCESS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453246" y="7194078"/>
            <a:ext cx="495784" cy="441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CC33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975469" y="7194078"/>
            <a:ext cx="495784" cy="441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CC33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453246" y="8616826"/>
            <a:ext cx="495784" cy="441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CC33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975469" y="8616826"/>
            <a:ext cx="495784" cy="441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CC33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285660" y="7244845"/>
            <a:ext cx="2778653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ASSESSMENT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944260" y="7244845"/>
            <a:ext cx="2778653" cy="390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MIGRATION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285660" y="8664451"/>
            <a:ext cx="2778653" cy="390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PLANNING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944260" y="8664451"/>
            <a:ext cx="2778653" cy="390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OPTIMIZATION</a:t>
            </a:r>
          </a:p>
        </p:txBody>
      </p:sp>
      <p:sp>
        <p:nvSpPr>
          <p:cNvPr id="29" name="Freeform 29"/>
          <p:cNvSpPr/>
          <p:nvPr/>
        </p:nvSpPr>
        <p:spPr>
          <a:xfrm>
            <a:off x="16574180" y="9577013"/>
            <a:ext cx="1713820" cy="709987"/>
          </a:xfrm>
          <a:custGeom>
            <a:avLst/>
            <a:gdLst/>
            <a:ahLst/>
            <a:cxnLst/>
            <a:rect l="l" t="t" r="r" b="b"/>
            <a:pathLst>
              <a:path w="1713820" h="709987">
                <a:moveTo>
                  <a:pt x="0" y="0"/>
                </a:moveTo>
                <a:lnTo>
                  <a:pt x="1713820" y="0"/>
                </a:lnTo>
                <a:lnTo>
                  <a:pt x="1713820" y="709987"/>
                </a:lnTo>
                <a:lnTo>
                  <a:pt x="0" y="7099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63327" y="3602864"/>
            <a:ext cx="8453215" cy="845321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C33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426758" y="1028700"/>
            <a:ext cx="1443312" cy="1599238"/>
          </a:xfrm>
          <a:custGeom>
            <a:avLst/>
            <a:gdLst/>
            <a:ahLst/>
            <a:cxnLst/>
            <a:rect l="l" t="t" r="r" b="b"/>
            <a:pathLst>
              <a:path w="1443312" h="1599238">
                <a:moveTo>
                  <a:pt x="0" y="0"/>
                </a:moveTo>
                <a:lnTo>
                  <a:pt x="1443312" y="0"/>
                </a:lnTo>
                <a:lnTo>
                  <a:pt x="1443312" y="1599238"/>
                </a:lnTo>
                <a:lnTo>
                  <a:pt x="0" y="15992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15497330" y="1028700"/>
            <a:ext cx="1761970" cy="447100"/>
          </a:xfrm>
          <a:custGeom>
            <a:avLst/>
            <a:gdLst/>
            <a:ahLst/>
            <a:cxnLst/>
            <a:rect l="l" t="t" r="r" b="b"/>
            <a:pathLst>
              <a:path w="1761970" h="447100">
                <a:moveTo>
                  <a:pt x="0" y="0"/>
                </a:moveTo>
                <a:lnTo>
                  <a:pt x="1761970" y="0"/>
                </a:lnTo>
                <a:lnTo>
                  <a:pt x="1761970" y="447100"/>
                </a:lnTo>
                <a:lnTo>
                  <a:pt x="0" y="447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16574180" y="9577013"/>
            <a:ext cx="1713820" cy="709987"/>
          </a:xfrm>
          <a:custGeom>
            <a:avLst/>
            <a:gdLst/>
            <a:ahLst/>
            <a:cxnLst/>
            <a:rect l="l" t="t" r="r" b="b"/>
            <a:pathLst>
              <a:path w="1713820" h="709987">
                <a:moveTo>
                  <a:pt x="0" y="0"/>
                </a:moveTo>
                <a:lnTo>
                  <a:pt x="1713820" y="0"/>
                </a:lnTo>
                <a:lnTo>
                  <a:pt x="1713820" y="709987"/>
                </a:lnTo>
                <a:lnTo>
                  <a:pt x="0" y="7099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TextBox 8"/>
          <p:cNvSpPr txBox="1"/>
          <p:nvPr/>
        </p:nvSpPr>
        <p:spPr>
          <a:xfrm>
            <a:off x="7809747" y="2152467"/>
            <a:ext cx="9449553" cy="350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Web Application Review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Analyzing the .Net App architecture and dependencies for hosting on Azure App Service.</a:t>
            </a:r>
          </a:p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 Evaluation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Assessing compatibility with Azure SQL Database for security and scalability.</a:t>
            </a:r>
          </a:p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Migration Tools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Azure Migrate to map dependencies, assess compatibility, and estimate resources for a smooth transition.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09747" y="1223675"/>
            <a:ext cx="2723185" cy="392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45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ASSESSMENT</a:t>
            </a:r>
          </a:p>
        </p:txBody>
      </p:sp>
      <p:sp>
        <p:nvSpPr>
          <p:cNvPr id="10" name="Freeform 10" descr="image"/>
          <p:cNvSpPr/>
          <p:nvPr/>
        </p:nvSpPr>
        <p:spPr>
          <a:xfrm>
            <a:off x="868098" y="2219142"/>
            <a:ext cx="4558660" cy="4114800"/>
          </a:xfrm>
          <a:custGeom>
            <a:avLst/>
            <a:gdLst/>
            <a:ahLst/>
            <a:cxnLst/>
            <a:rect l="l" t="t" r="r" b="b"/>
            <a:pathLst>
              <a:path w="4558660" h="4114800">
                <a:moveTo>
                  <a:pt x="0" y="0"/>
                </a:moveTo>
                <a:lnTo>
                  <a:pt x="4558660" y="0"/>
                </a:lnTo>
                <a:lnTo>
                  <a:pt x="45586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0816" y="5282833"/>
            <a:ext cx="8453215" cy="845321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C33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022899" y="-3300645"/>
            <a:ext cx="4916178" cy="491617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C33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115495" y="326314"/>
            <a:ext cx="1443312" cy="1599238"/>
          </a:xfrm>
          <a:custGeom>
            <a:avLst/>
            <a:gdLst/>
            <a:ahLst/>
            <a:cxnLst/>
            <a:rect l="l" t="t" r="r" b="b"/>
            <a:pathLst>
              <a:path w="1443312" h="1599238">
                <a:moveTo>
                  <a:pt x="0" y="0"/>
                </a:moveTo>
                <a:lnTo>
                  <a:pt x="1443312" y="0"/>
                </a:lnTo>
                <a:lnTo>
                  <a:pt x="1443312" y="1599238"/>
                </a:lnTo>
                <a:lnTo>
                  <a:pt x="0" y="15992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16574180" y="9577013"/>
            <a:ext cx="1713820" cy="709987"/>
          </a:xfrm>
          <a:custGeom>
            <a:avLst/>
            <a:gdLst/>
            <a:ahLst/>
            <a:cxnLst/>
            <a:rect l="l" t="t" r="r" b="b"/>
            <a:pathLst>
              <a:path w="1713820" h="709987">
                <a:moveTo>
                  <a:pt x="0" y="0"/>
                </a:moveTo>
                <a:lnTo>
                  <a:pt x="1713820" y="0"/>
                </a:lnTo>
                <a:lnTo>
                  <a:pt x="1713820" y="709987"/>
                </a:lnTo>
                <a:lnTo>
                  <a:pt x="0" y="7099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1028700" y="2207446"/>
            <a:ext cx="12932658" cy="2800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App Migration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Move ASP.NET app to Azure App Service for scalability. 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SQL Migration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Use Azure Database Migration Service for secure data transfer.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Blob Storage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Store video content with efficient integration.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Autoscaling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Configure for workload flexibility and cost efficiency.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Security &amp; Monitoring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Implement NSGs and Azure Monitor for traffic security and performance tracking.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404414"/>
            <a:ext cx="2731359" cy="393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8"/>
              </a:lnSpc>
            </a:pPr>
            <a:r>
              <a:rPr lang="en-US" sz="2457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PLANNING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-5337370" y="6709487"/>
            <a:ext cx="9249401" cy="924940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C33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951174" y="916892"/>
            <a:ext cx="8453215" cy="845321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C33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785959" y="916892"/>
            <a:ext cx="8453215" cy="84532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C33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89225" y="1701761"/>
            <a:ext cx="1443312" cy="1599238"/>
          </a:xfrm>
          <a:custGeom>
            <a:avLst/>
            <a:gdLst/>
            <a:ahLst/>
            <a:cxnLst/>
            <a:rect l="l" t="t" r="r" b="b"/>
            <a:pathLst>
              <a:path w="1443312" h="1599238">
                <a:moveTo>
                  <a:pt x="0" y="0"/>
                </a:moveTo>
                <a:lnTo>
                  <a:pt x="1443312" y="0"/>
                </a:lnTo>
                <a:lnTo>
                  <a:pt x="1443312" y="1599238"/>
                </a:lnTo>
                <a:lnTo>
                  <a:pt x="0" y="15992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15815988" y="7192770"/>
            <a:ext cx="1443312" cy="1599238"/>
          </a:xfrm>
          <a:custGeom>
            <a:avLst/>
            <a:gdLst/>
            <a:ahLst/>
            <a:cxnLst/>
            <a:rect l="l" t="t" r="r" b="b"/>
            <a:pathLst>
              <a:path w="1443312" h="1599238">
                <a:moveTo>
                  <a:pt x="0" y="0"/>
                </a:moveTo>
                <a:lnTo>
                  <a:pt x="1443312" y="0"/>
                </a:lnTo>
                <a:lnTo>
                  <a:pt x="1443312" y="1599237"/>
                </a:lnTo>
                <a:lnTo>
                  <a:pt x="0" y="15992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Freeform 10"/>
          <p:cNvSpPr/>
          <p:nvPr/>
        </p:nvSpPr>
        <p:spPr>
          <a:xfrm rot="-5400000">
            <a:off x="929677" y="8758834"/>
            <a:ext cx="508889" cy="1507820"/>
          </a:xfrm>
          <a:custGeom>
            <a:avLst/>
            <a:gdLst/>
            <a:ahLst/>
            <a:cxnLst/>
            <a:rect l="l" t="t" r="r" b="b"/>
            <a:pathLst>
              <a:path w="508889" h="1507820">
                <a:moveTo>
                  <a:pt x="0" y="0"/>
                </a:moveTo>
                <a:lnTo>
                  <a:pt x="508889" y="0"/>
                </a:lnTo>
                <a:lnTo>
                  <a:pt x="508889" y="1507821"/>
                </a:lnTo>
                <a:lnTo>
                  <a:pt x="0" y="15078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sp>
        <p:nvSpPr>
          <p:cNvPr id="11" name="Freeform 11"/>
          <p:cNvSpPr/>
          <p:nvPr/>
        </p:nvSpPr>
        <p:spPr>
          <a:xfrm>
            <a:off x="15656659" y="581600"/>
            <a:ext cx="1761970" cy="447100"/>
          </a:xfrm>
          <a:custGeom>
            <a:avLst/>
            <a:gdLst/>
            <a:ahLst/>
            <a:cxnLst/>
            <a:rect l="l" t="t" r="r" b="b"/>
            <a:pathLst>
              <a:path w="1761970" h="447100">
                <a:moveTo>
                  <a:pt x="0" y="0"/>
                </a:moveTo>
                <a:lnTo>
                  <a:pt x="1761970" y="0"/>
                </a:lnTo>
                <a:lnTo>
                  <a:pt x="1761970" y="447100"/>
                </a:lnTo>
                <a:lnTo>
                  <a:pt x="0" y="4471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sp>
        <p:nvSpPr>
          <p:cNvPr id="12" name="Freeform 12"/>
          <p:cNvSpPr/>
          <p:nvPr/>
        </p:nvSpPr>
        <p:spPr>
          <a:xfrm>
            <a:off x="16574180" y="9577013"/>
            <a:ext cx="1713820" cy="709987"/>
          </a:xfrm>
          <a:custGeom>
            <a:avLst/>
            <a:gdLst/>
            <a:ahLst/>
            <a:cxnLst/>
            <a:rect l="l" t="t" r="r" b="b"/>
            <a:pathLst>
              <a:path w="1713820" h="709987">
                <a:moveTo>
                  <a:pt x="0" y="0"/>
                </a:moveTo>
                <a:lnTo>
                  <a:pt x="1713820" y="0"/>
                </a:lnTo>
                <a:lnTo>
                  <a:pt x="1713820" y="709987"/>
                </a:lnTo>
                <a:lnTo>
                  <a:pt x="0" y="70998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pic>
        <p:nvPicPr>
          <p:cNvPr id="13" name="Picture 1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432" r="432"/>
          <a:stretch>
            <a:fillRect/>
          </a:stretch>
        </p:blipFill>
        <p:spPr>
          <a:xfrm>
            <a:off x="2522240" y="1028700"/>
            <a:ext cx="13273548" cy="8229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610881" y="320572"/>
            <a:ext cx="2731359" cy="393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8"/>
              </a:lnSpc>
            </a:pPr>
            <a:r>
              <a:rPr lang="en-US" sz="2457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PLANNING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951174" y="916892"/>
            <a:ext cx="8453215" cy="845321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C33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785959" y="916892"/>
            <a:ext cx="8453215" cy="84532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C33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5400000">
            <a:off x="1247982" y="8725023"/>
            <a:ext cx="508889" cy="1507820"/>
          </a:xfrm>
          <a:custGeom>
            <a:avLst/>
            <a:gdLst/>
            <a:ahLst/>
            <a:cxnLst/>
            <a:rect l="l" t="t" r="r" b="b"/>
            <a:pathLst>
              <a:path w="508889" h="1507820">
                <a:moveTo>
                  <a:pt x="0" y="0"/>
                </a:moveTo>
                <a:lnTo>
                  <a:pt x="508889" y="0"/>
                </a:lnTo>
                <a:lnTo>
                  <a:pt x="508889" y="1507820"/>
                </a:lnTo>
                <a:lnTo>
                  <a:pt x="0" y="1507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15497330" y="1028700"/>
            <a:ext cx="1761970" cy="447100"/>
          </a:xfrm>
          <a:custGeom>
            <a:avLst/>
            <a:gdLst/>
            <a:ahLst/>
            <a:cxnLst/>
            <a:rect l="l" t="t" r="r" b="b"/>
            <a:pathLst>
              <a:path w="1761970" h="447100">
                <a:moveTo>
                  <a:pt x="0" y="0"/>
                </a:moveTo>
                <a:lnTo>
                  <a:pt x="1761970" y="0"/>
                </a:lnTo>
                <a:lnTo>
                  <a:pt x="1761970" y="447100"/>
                </a:lnTo>
                <a:lnTo>
                  <a:pt x="0" y="447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sp>
        <p:nvSpPr>
          <p:cNvPr id="10" name="Freeform 10"/>
          <p:cNvSpPr/>
          <p:nvPr/>
        </p:nvSpPr>
        <p:spPr>
          <a:xfrm>
            <a:off x="2256337" y="1108787"/>
            <a:ext cx="13598035" cy="8115702"/>
          </a:xfrm>
          <a:custGeom>
            <a:avLst/>
            <a:gdLst/>
            <a:ahLst/>
            <a:cxnLst/>
            <a:rect l="l" t="t" r="r" b="b"/>
            <a:pathLst>
              <a:path w="13598035" h="8115702">
                <a:moveTo>
                  <a:pt x="0" y="0"/>
                </a:moveTo>
                <a:lnTo>
                  <a:pt x="13598035" y="0"/>
                </a:lnTo>
                <a:lnTo>
                  <a:pt x="13598035" y="8115701"/>
                </a:lnTo>
                <a:lnTo>
                  <a:pt x="0" y="81157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92" t="-11078" r="-2238" b="-654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Freeform 11"/>
          <p:cNvSpPr/>
          <p:nvPr/>
        </p:nvSpPr>
        <p:spPr>
          <a:xfrm>
            <a:off x="889225" y="1701761"/>
            <a:ext cx="1443312" cy="1599238"/>
          </a:xfrm>
          <a:custGeom>
            <a:avLst/>
            <a:gdLst/>
            <a:ahLst/>
            <a:cxnLst/>
            <a:rect l="l" t="t" r="r" b="b"/>
            <a:pathLst>
              <a:path w="1443312" h="1599238">
                <a:moveTo>
                  <a:pt x="0" y="0"/>
                </a:moveTo>
                <a:lnTo>
                  <a:pt x="1443312" y="0"/>
                </a:lnTo>
                <a:lnTo>
                  <a:pt x="1443312" y="1599238"/>
                </a:lnTo>
                <a:lnTo>
                  <a:pt x="0" y="15992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Freeform 12"/>
          <p:cNvSpPr/>
          <p:nvPr/>
        </p:nvSpPr>
        <p:spPr>
          <a:xfrm>
            <a:off x="15815988" y="7192770"/>
            <a:ext cx="1443312" cy="1599238"/>
          </a:xfrm>
          <a:custGeom>
            <a:avLst/>
            <a:gdLst/>
            <a:ahLst/>
            <a:cxnLst/>
            <a:rect l="l" t="t" r="r" b="b"/>
            <a:pathLst>
              <a:path w="1443312" h="1599238">
                <a:moveTo>
                  <a:pt x="0" y="0"/>
                </a:moveTo>
                <a:lnTo>
                  <a:pt x="1443312" y="0"/>
                </a:lnTo>
                <a:lnTo>
                  <a:pt x="1443312" y="1599237"/>
                </a:lnTo>
                <a:lnTo>
                  <a:pt x="0" y="15992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3" name="Freeform 13"/>
          <p:cNvSpPr/>
          <p:nvPr/>
        </p:nvSpPr>
        <p:spPr>
          <a:xfrm>
            <a:off x="16574180" y="9577013"/>
            <a:ext cx="1713820" cy="709987"/>
          </a:xfrm>
          <a:custGeom>
            <a:avLst/>
            <a:gdLst/>
            <a:ahLst/>
            <a:cxnLst/>
            <a:rect l="l" t="t" r="r" b="b"/>
            <a:pathLst>
              <a:path w="1713820" h="709987">
                <a:moveTo>
                  <a:pt x="0" y="0"/>
                </a:moveTo>
                <a:lnTo>
                  <a:pt x="1713820" y="0"/>
                </a:lnTo>
                <a:lnTo>
                  <a:pt x="1713820" y="709987"/>
                </a:lnTo>
                <a:lnTo>
                  <a:pt x="0" y="70998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4" name="TextBox 14"/>
          <p:cNvSpPr txBox="1"/>
          <p:nvPr/>
        </p:nvSpPr>
        <p:spPr>
          <a:xfrm>
            <a:off x="245201" y="153635"/>
            <a:ext cx="2731359" cy="393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8"/>
              </a:lnSpc>
            </a:pPr>
            <a:r>
              <a:rPr lang="en-US" sz="2457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PLANNING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356</Words>
  <Application>Microsoft Office PowerPoint</Application>
  <PresentationFormat>Custom</PresentationFormat>
  <Paragraphs>76</Paragraphs>
  <Slides>14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Poppins</vt:lpstr>
      <vt:lpstr>Poppins Bold</vt:lpstr>
      <vt:lpstr>Arial</vt:lpstr>
      <vt:lpstr>Calibri</vt:lpstr>
      <vt:lpstr>Inter Heavy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Scenario Group #3</dc:title>
  <cp:lastModifiedBy>Ali Haghshenas</cp:lastModifiedBy>
  <cp:revision>3</cp:revision>
  <dcterms:created xsi:type="dcterms:W3CDTF">2006-08-16T00:00:00Z</dcterms:created>
  <dcterms:modified xsi:type="dcterms:W3CDTF">2024-12-15T15:15:49Z</dcterms:modified>
  <dc:identifier>DAGWwJYcvQg</dc:identifier>
</cp:coreProperties>
</file>